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98" r:id="rId3"/>
    <p:sldId id="297" r:id="rId4"/>
    <p:sldId id="299" r:id="rId5"/>
    <p:sldId id="293" r:id="rId6"/>
    <p:sldId id="286" r:id="rId7"/>
    <p:sldId id="287" r:id="rId8"/>
    <p:sldId id="289" r:id="rId9"/>
    <p:sldId id="291" r:id="rId10"/>
    <p:sldId id="256" r:id="rId11"/>
    <p:sldId id="292" r:id="rId12"/>
    <p:sldId id="294" r:id="rId13"/>
    <p:sldId id="295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80987" autoAdjust="0"/>
  </p:normalViewPr>
  <p:slideViewPr>
    <p:cSldViewPr showGuides="1">
      <p:cViewPr varScale="1">
        <p:scale>
          <a:sx n="60" d="100"/>
          <a:sy n="60" d="100"/>
        </p:scale>
        <p:origin x="44" y="236"/>
      </p:cViewPr>
      <p:guideLst>
        <p:guide orient="horz" pos="2160"/>
        <p:guide pos="3839"/>
        <p:guide pos="100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9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1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10/29/2020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12" y="5708857"/>
            <a:ext cx="1140051" cy="1079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95" y="6392232"/>
            <a:ext cx="7846232" cy="3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10/29/2020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2719921" y="3292035"/>
            <a:ext cx="612554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10/29/2020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812" y="405805"/>
            <a:ext cx="384081" cy="6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10/29/2020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9" y="5759792"/>
            <a:ext cx="1019098" cy="961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151095" y="3486120"/>
            <a:ext cx="384081" cy="6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10/29/2020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812" y="405805"/>
            <a:ext cx="384081" cy="6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  <a:solidFill>
            <a:schemeClr val="tx1">
              <a:lumMod val="60000"/>
              <a:lumOff val="40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  <a:solidFill>
            <a:schemeClr val="tx1">
              <a:lumMod val="60000"/>
              <a:lumOff val="40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10/29/2020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2" y="399202"/>
            <a:ext cx="3840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10/29/2020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812" y="386502"/>
            <a:ext cx="3840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29" y="76200"/>
            <a:ext cx="487782" cy="460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13" y="612701"/>
            <a:ext cx="3840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10/29/2020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81" y="79743"/>
            <a:ext cx="638484" cy="602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620" y="706622"/>
            <a:ext cx="3840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10/29/2020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2" y="106441"/>
            <a:ext cx="581902" cy="549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92" y="762000"/>
            <a:ext cx="3840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1" y="-13081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10/29/2020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45801" y="770622"/>
            <a:ext cx="573081" cy="5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eiu.edu/commdis/index.php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rkey.com/hearing-loss-simulator/simulator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7Jm90Zen20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video" Target="https://www.youtube.com/embed/AA3ZW9H4dxU" TargetMode="External"/><Relationship Id="rId7" Type="http://schemas.openxmlformats.org/officeDocument/2006/relationships/image" Target="../media/image17.jpeg"/><Relationship Id="rId2" Type="http://schemas.openxmlformats.org/officeDocument/2006/relationships/video" Target="https://www.youtube.com/embed/7Yd0HYxoj6U" TargetMode="External"/><Relationship Id="rId1" Type="http://schemas.openxmlformats.org/officeDocument/2006/relationships/video" Target="https://www.youtube.com/embed/XuhcK67MyKE" TargetMode="Externa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5.xml"/><Relationship Id="rId4" Type="http://schemas.openxmlformats.org/officeDocument/2006/relationships/video" Target="https://www.youtube.com/embed/ekFK94uXnnM" TargetMode="Externa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844" y="533400"/>
            <a:ext cx="9220199" cy="1524000"/>
          </a:xfrm>
        </p:spPr>
        <p:txBody>
          <a:bodyPr/>
          <a:lstStyle/>
          <a:p>
            <a:pPr algn="ctr"/>
            <a:r>
              <a:rPr lang="en-US" dirty="0" smtClean="0"/>
              <a:t>Audiology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" y="2819400"/>
            <a:ext cx="3205123" cy="281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06" y="2819400"/>
            <a:ext cx="4793652" cy="281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28" y="2819400"/>
            <a:ext cx="4362698" cy="281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8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3" y="-56833"/>
            <a:ext cx="8381999" cy="1239837"/>
          </a:xfrm>
        </p:spPr>
        <p:txBody>
          <a:bodyPr>
            <a:normAutofit/>
          </a:bodyPr>
          <a:lstStyle/>
          <a:p>
            <a:r>
              <a:rPr lang="en-US" dirty="0"/>
              <a:t>WHY STUDY COMMUNICATION DISORDERS &amp; SCIENCE </a:t>
            </a:r>
            <a:r>
              <a:rPr lang="en-US" dirty="0" smtClean="0"/>
              <a:t>AT </a:t>
            </a:r>
            <a:r>
              <a:rPr lang="en-US" dirty="0"/>
              <a:t>EIU?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2" y="1183004"/>
            <a:ext cx="7015576" cy="56749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Friendly department, faculty have open doors and like to know students. Faculty member is your advisor.</a:t>
            </a:r>
          </a:p>
          <a:p>
            <a:r>
              <a:rPr lang="en-US" dirty="0" smtClean="0"/>
              <a:t>ONLY Illinois public university where undergraduate students get to help with a client and then treat their own client</a:t>
            </a:r>
            <a:r>
              <a:rPr lang="en-US" dirty="0" smtClean="0"/>
              <a:t>. Can work with audiologists at local hospital, help with testing in EIU clinic.</a:t>
            </a:r>
            <a:endParaRPr lang="en-US" dirty="0" smtClean="0"/>
          </a:p>
          <a:p>
            <a:r>
              <a:rPr lang="en-US" dirty="0" smtClean="0"/>
              <a:t>Classes are functional, taught by faculty who  worked as </a:t>
            </a:r>
            <a:r>
              <a:rPr lang="en-US" dirty="0" smtClean="0"/>
              <a:t>Audiologist and SLPs </a:t>
            </a:r>
            <a:r>
              <a:rPr lang="en-US" dirty="0" smtClean="0"/>
              <a:t>for years before coming to EIU.</a:t>
            </a:r>
          </a:p>
          <a:p>
            <a:r>
              <a:rPr lang="en-US" dirty="0" smtClean="0"/>
              <a:t>Great opportunities outside of class- honor’s program, volunteer with Autism Center, study abroad/therapy abroad, bilingual group, NSSHLA student group activities.  </a:t>
            </a:r>
          </a:p>
          <a:p>
            <a:r>
              <a:rPr lang="en-US" dirty="0" smtClean="0"/>
              <a:t>High acceptance to Grad School. Back up plans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08" t="19882" r="12040"/>
          <a:stretch/>
        </p:blipFill>
        <p:spPr>
          <a:xfrm>
            <a:off x="8630071" y="2606040"/>
            <a:ext cx="3591455" cy="188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 r="11952"/>
          <a:stretch/>
        </p:blipFill>
        <p:spPr>
          <a:xfrm>
            <a:off x="8608717" y="3544"/>
            <a:ext cx="3575495" cy="26024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70" y="4495800"/>
            <a:ext cx="354108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179" y="2438400"/>
            <a:ext cx="1235900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/>
              <a:t>CONSIDER </a:t>
            </a:r>
            <a:r>
              <a:rPr lang="en-US" sz="3100" b="1" dirty="0" smtClean="0"/>
              <a:t>COMMUNICATION DISORDERS &amp; SCIENCES</a:t>
            </a:r>
            <a:r>
              <a:rPr lang="en-US" sz="3100" b="1" dirty="0" smtClean="0"/>
              <a:t> AT </a:t>
            </a:r>
            <a:r>
              <a:rPr lang="en-US" sz="3100" b="1" dirty="0"/>
              <a:t>EIU </a:t>
            </a:r>
            <a:br>
              <a:rPr lang="en-US" sz="3100" b="1" dirty="0"/>
            </a:br>
            <a:r>
              <a:rPr lang="en-US" sz="3100" b="1" dirty="0"/>
              <a:t>for </a:t>
            </a:r>
            <a:r>
              <a:rPr lang="en-US" sz="3100" b="1" dirty="0" smtClean="0"/>
              <a:t>undergraduate foundation for Audiology grad school &amp; Career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Come to the department.  Meet students and visit with faculty.</a:t>
            </a:r>
            <a:br>
              <a:rPr lang="en-US" sz="2200" dirty="0"/>
            </a:br>
            <a:r>
              <a:rPr lang="en-US" sz="2200" dirty="0"/>
              <a:t>Check out: </a:t>
            </a:r>
            <a:r>
              <a:rPr lang="en-US" sz="2200" dirty="0">
                <a:hlinkClick r:id="rId2"/>
              </a:rPr>
              <a:t>https://www.eiu.edu/commdis/index.php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for visit days and more information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work with adults, work with kids, travel abroad, do research, make memories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000"/>
          <a:stretch/>
        </p:blipFill>
        <p:spPr>
          <a:xfrm rot="5400000">
            <a:off x="8875608" y="3086204"/>
            <a:ext cx="2288074" cy="2059266"/>
          </a:xfrm>
          <a:prstGeom prst="rect">
            <a:avLst/>
          </a:prstGeom>
        </p:spPr>
      </p:pic>
      <p:pic>
        <p:nvPicPr>
          <p:cNvPr id="7" name="Picture 4" descr="mage may contain: 17 people, including Karrigan Cowan, Michaela Shelton,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63" y="2994044"/>
            <a:ext cx="2967084" cy="22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r="20954"/>
          <a:stretch/>
        </p:blipFill>
        <p:spPr>
          <a:xfrm>
            <a:off x="7177347" y="2982922"/>
            <a:ext cx="1812665" cy="2265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3" y="3005426"/>
            <a:ext cx="3396230" cy="22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1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</a:t>
            </a:r>
            <a:r>
              <a:rPr lang="en-US" dirty="0" smtClean="0"/>
              <a:t>ACTIVITY- HEARING LOSS SIMULATIOR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9612" y="1905000"/>
            <a:ext cx="8001000" cy="3657493"/>
          </a:xfrm>
        </p:spPr>
        <p:txBody>
          <a:bodyPr/>
          <a:lstStyle/>
          <a:p>
            <a:r>
              <a:rPr lang="en-US" dirty="0" smtClean="0"/>
              <a:t>Audiologists (and many speech-language pathologists) </a:t>
            </a:r>
            <a:r>
              <a:rPr lang="en-US" dirty="0" smtClean="0"/>
              <a:t>work </a:t>
            </a:r>
            <a:r>
              <a:rPr lang="en-US" dirty="0" smtClean="0"/>
              <a:t>with children or adults with hearing impairment</a:t>
            </a:r>
          </a:p>
          <a:p>
            <a:r>
              <a:rPr lang="en-US" dirty="0" smtClean="0"/>
              <a:t>This hearing loss simulator lets you hear what people with a mild, moderate, or severe hearing loss can hear of a conversation in quiet conditions, in a car, and other conditions like with music playing or in a crowd.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www.starkey.com/hearing-loss-simulator/simulator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1600201"/>
            <a:ext cx="8839199" cy="265406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Please edit, delete, or add any slides or information in the presentation to make it work for you.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Thank-you for doing the presentation at your school!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8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-76200"/>
            <a:ext cx="6781800" cy="12398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Career as a </a:t>
            </a:r>
            <a:br>
              <a:rPr lang="en-US" dirty="0" smtClean="0"/>
            </a:br>
            <a:r>
              <a:rPr lang="en-US" dirty="0" smtClean="0"/>
              <a:t>Audiologist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2" y="1219201"/>
            <a:ext cx="8077200" cy="609599"/>
          </a:xfrm>
        </p:spPr>
        <p:txBody>
          <a:bodyPr/>
          <a:lstStyle/>
          <a:p>
            <a:pPr algn="ctr"/>
            <a:r>
              <a:rPr lang="en-US" dirty="0" smtClean="0"/>
              <a:t>What DOES </a:t>
            </a:r>
            <a:r>
              <a:rPr lang="en-US" dirty="0" smtClean="0"/>
              <a:t>An AUDIOLOGIST 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217612" y="1884364"/>
            <a:ext cx="6400800" cy="49736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·Audiologists </a:t>
            </a:r>
            <a:r>
              <a:rPr lang="en-US" dirty="0"/>
              <a:t>work with patients of all ages from newborns to elderly who present with hearing and balance </a:t>
            </a:r>
            <a:r>
              <a:rPr lang="en-US" dirty="0" smtClean="0"/>
              <a:t>disorders </a:t>
            </a:r>
            <a:endParaRPr lang="en-US" dirty="0"/>
          </a:p>
          <a:p>
            <a:r>
              <a:rPr lang="en-US" dirty="0"/>
              <a:t> Audiologists evaluate, diagnose, and treat a variety of hearing </a:t>
            </a:r>
            <a:r>
              <a:rPr lang="en-US" dirty="0" smtClean="0"/>
              <a:t>problems</a:t>
            </a:r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supervise &amp; conduct new-born hearing screenings</a:t>
            </a:r>
          </a:p>
          <a:p>
            <a:r>
              <a:rPr lang="en-US" dirty="0" smtClean="0"/>
              <a:t>They </a:t>
            </a:r>
            <a:r>
              <a:rPr lang="en-US" dirty="0"/>
              <a:t>assess the candidacy of persons with hearing loss for hearing aids and cochlear implants and provide fitting, programming, and </a:t>
            </a:r>
            <a:r>
              <a:rPr lang="en-US" dirty="0" err="1"/>
              <a:t>audiologic</a:t>
            </a:r>
            <a:r>
              <a:rPr lang="en-US" dirty="0"/>
              <a:t> rehabilitation to ensure the best possible outcomes.  </a:t>
            </a:r>
          </a:p>
          <a:p>
            <a:r>
              <a:rPr lang="en-US" dirty="0" smtClean="0"/>
              <a:t>They </a:t>
            </a:r>
            <a:r>
              <a:rPr lang="en-US" dirty="0"/>
              <a:t>counsel and educate </a:t>
            </a:r>
            <a:r>
              <a:rPr lang="en-US" dirty="0" smtClean="0"/>
              <a:t>teachers, older adults, children </a:t>
            </a:r>
            <a:r>
              <a:rPr lang="en-US" dirty="0"/>
              <a:t>and their families about hearing loss </a:t>
            </a:r>
            <a:endParaRPr lang="en-US" dirty="0" smtClean="0"/>
          </a:p>
          <a:p>
            <a:r>
              <a:rPr lang="en-US" dirty="0" smtClean="0"/>
              <a:t>Audiologists </a:t>
            </a:r>
            <a:r>
              <a:rPr lang="en-US" dirty="0"/>
              <a:t>serve on multi-disciplinary teams with other </a:t>
            </a:r>
            <a:r>
              <a:rPr lang="en-US" dirty="0" smtClean="0"/>
              <a:t> </a:t>
            </a:r>
            <a:r>
              <a:rPr lang="en-US" dirty="0"/>
              <a:t>professionals including physicians, physical therapists, optometrists, teachers, and speech-language pathologists and make medical referrals  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877377" y="4211923"/>
            <a:ext cx="3686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1000" dirty="0" smtClean="0">
                <a:solidFill>
                  <a:srgbClr val="0070C0"/>
                </a:solidFill>
              </a:rPr>
              <a:t>       (What Does </a:t>
            </a:r>
            <a:r>
              <a:rPr lang="en-US" sz="1000" dirty="0" smtClean="0">
                <a:solidFill>
                  <a:srgbClr val="0070C0"/>
                </a:solidFill>
              </a:rPr>
              <a:t>an Audiologist </a:t>
            </a:r>
            <a:r>
              <a:rPr lang="en-US" sz="1000" dirty="0" smtClean="0">
                <a:solidFill>
                  <a:srgbClr val="0070C0"/>
                </a:solidFill>
              </a:rPr>
              <a:t>Do? Video 1 min </a:t>
            </a:r>
            <a:r>
              <a:rPr lang="en-US" sz="1000" dirty="0" smtClean="0">
                <a:solidFill>
                  <a:srgbClr val="0070C0"/>
                </a:solidFill>
              </a:rPr>
              <a:t>31 </a:t>
            </a:r>
            <a:r>
              <a:rPr lang="en-US" sz="1000" dirty="0" smtClean="0">
                <a:solidFill>
                  <a:srgbClr val="0070C0"/>
                </a:solidFill>
              </a:rPr>
              <a:t>sec)</a:t>
            </a:r>
            <a:endParaRPr lang="en-US" sz="10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608" y="4926370"/>
            <a:ext cx="2817813" cy="191581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08" y="-742"/>
            <a:ext cx="2841054" cy="186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B7Jm90Zen2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852192" y="2285999"/>
            <a:ext cx="4111598" cy="23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-76199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Career as </a:t>
            </a:r>
            <a:r>
              <a:rPr lang="en-US" dirty="0" smtClean="0"/>
              <a:t>an Audiologist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2" y="990601"/>
            <a:ext cx="8201711" cy="838200"/>
          </a:xfrm>
        </p:spPr>
        <p:txBody>
          <a:bodyPr/>
          <a:lstStyle/>
          <a:p>
            <a:pPr algn="ctr"/>
            <a:r>
              <a:rPr lang="en-US" dirty="0" smtClean="0"/>
              <a:t>WHAT ARE THE REQUIREMENTS TO BE AN </a:t>
            </a:r>
            <a:r>
              <a:rPr lang="en-US" dirty="0" smtClean="0"/>
              <a:t>Audiologist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370012" y="1884364"/>
            <a:ext cx="7772400" cy="49736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000" dirty="0" smtClean="0"/>
              <a:t>Need a bachelor’s degree in Communication Disorders &amp; Sciences or Speech &amp; Hearing Science (or required set of undergraduate courses with a different undergraduate degree) </a:t>
            </a:r>
            <a:endParaRPr lang="en-US" sz="3000" dirty="0"/>
          </a:p>
          <a:p>
            <a:r>
              <a:rPr lang="en-US" sz="3000" dirty="0" smtClean="0"/>
              <a:t>Then need </a:t>
            </a:r>
            <a:r>
              <a:rPr lang="en-US" sz="3000" dirty="0" smtClean="0"/>
              <a:t>clinical doctoral </a:t>
            </a:r>
            <a:r>
              <a:rPr lang="en-US" sz="3000" dirty="0" smtClean="0"/>
              <a:t>degree in Audiology (</a:t>
            </a:r>
            <a:r>
              <a:rPr lang="en-US" sz="3000" dirty="0" err="1" smtClean="0"/>
              <a:t>Au.D</a:t>
            </a:r>
            <a:r>
              <a:rPr lang="en-US" sz="3000" dirty="0" smtClean="0"/>
              <a:t>) </a:t>
            </a:r>
            <a:r>
              <a:rPr lang="en-US" sz="3000" dirty="0" smtClean="0"/>
              <a:t>from an ASHA CAA accredited </a:t>
            </a:r>
            <a:r>
              <a:rPr lang="en-US" sz="3000" dirty="0" smtClean="0"/>
              <a:t>audiology</a:t>
            </a:r>
            <a:r>
              <a:rPr lang="en-US" sz="3000" dirty="0" smtClean="0"/>
              <a:t> </a:t>
            </a:r>
            <a:r>
              <a:rPr lang="en-US" sz="3000" dirty="0" smtClean="0"/>
              <a:t>graduate </a:t>
            </a:r>
            <a:r>
              <a:rPr lang="en-US" sz="3000" dirty="0" smtClean="0"/>
              <a:t>program.  You will be Dr. X.</a:t>
            </a:r>
            <a:endParaRPr lang="en-US" sz="3000" dirty="0" smtClean="0"/>
          </a:p>
          <a:p>
            <a:r>
              <a:rPr lang="en-US" sz="3000" dirty="0" smtClean="0"/>
              <a:t>Pass the National </a:t>
            </a:r>
            <a:r>
              <a:rPr lang="en-US" sz="3000" dirty="0" smtClean="0"/>
              <a:t>Audiology</a:t>
            </a:r>
            <a:r>
              <a:rPr lang="en-US" sz="3000" dirty="0" smtClean="0"/>
              <a:t> </a:t>
            </a:r>
            <a:r>
              <a:rPr lang="en-US" sz="3000" dirty="0" smtClean="0"/>
              <a:t>Praxis exam for licensure and certification.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2800" dirty="0" smtClean="0"/>
              <a:t>(Note: </a:t>
            </a:r>
            <a:r>
              <a:rPr lang="en-US" sz="2800" dirty="0"/>
              <a:t>Universities offer very </a:t>
            </a:r>
            <a:r>
              <a:rPr lang="en-US" sz="2800" dirty="0" smtClean="0"/>
              <a:t>different undergraduate </a:t>
            </a:r>
            <a:r>
              <a:rPr lang="en-US" sz="2800" dirty="0"/>
              <a:t>experiences in the </a:t>
            </a:r>
            <a:r>
              <a:rPr lang="en-US" sz="2800" dirty="0" smtClean="0"/>
              <a:t>major minor.  </a:t>
            </a:r>
            <a:r>
              <a:rPr lang="en-US" sz="2800" dirty="0"/>
              <a:t>EIU has </a:t>
            </a:r>
            <a:r>
              <a:rPr lang="en-US" sz="2800" dirty="0" smtClean="0"/>
              <a:t>undergraduate courses in speech &amp; hearing science, audiology, aural rehabilitation, sign language, honor’s program, clinical experience and students have a very high acceptance rate into graduate programs in Audiology.)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625" y="2362199"/>
            <a:ext cx="2743200" cy="202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323" y="4391024"/>
            <a:ext cx="2769502" cy="1583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827" y="0"/>
            <a:ext cx="2702696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852" y="1524000"/>
            <a:ext cx="7393560" cy="609600"/>
          </a:xfrm>
        </p:spPr>
        <p:txBody>
          <a:bodyPr/>
          <a:lstStyle/>
          <a:p>
            <a:pPr algn="ctr"/>
            <a:r>
              <a:rPr lang="en-US" dirty="0" smtClean="0"/>
              <a:t>Where do </a:t>
            </a:r>
            <a:r>
              <a:rPr lang="en-US" dirty="0" smtClean="0"/>
              <a:t>AUDIOLOGISTS</a:t>
            </a:r>
            <a:r>
              <a:rPr lang="en-US" dirty="0" smtClean="0"/>
              <a:t> </a:t>
            </a:r>
            <a:r>
              <a:rPr lang="en-US" dirty="0" smtClean="0"/>
              <a:t>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2073" y="2337319"/>
            <a:ext cx="4495800" cy="46104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 Hospitals</a:t>
            </a:r>
          </a:p>
          <a:p>
            <a:r>
              <a:rPr lang="en-US" dirty="0"/>
              <a:t> </a:t>
            </a:r>
            <a:r>
              <a:rPr lang="en-US" dirty="0" smtClean="0"/>
              <a:t>Doctors</a:t>
            </a:r>
            <a:r>
              <a:rPr lang="en-US" dirty="0"/>
              <a:t>’ offices</a:t>
            </a:r>
          </a:p>
          <a:p>
            <a:r>
              <a:rPr lang="en-US" dirty="0"/>
              <a:t> </a:t>
            </a:r>
            <a:r>
              <a:rPr lang="en-US" dirty="0" smtClean="0"/>
              <a:t>Private </a:t>
            </a:r>
            <a:r>
              <a:rPr lang="en-US" dirty="0"/>
              <a:t>and Group Practice</a:t>
            </a:r>
          </a:p>
          <a:p>
            <a:r>
              <a:rPr lang="en-US" dirty="0"/>
              <a:t> </a:t>
            </a:r>
            <a:r>
              <a:rPr lang="en-US" dirty="0" smtClean="0"/>
              <a:t>Long-Term </a:t>
            </a:r>
            <a:r>
              <a:rPr lang="en-US" dirty="0"/>
              <a:t>Care Facilities</a:t>
            </a:r>
          </a:p>
          <a:p>
            <a:r>
              <a:rPr lang="en-US" dirty="0"/>
              <a:t> </a:t>
            </a:r>
            <a:r>
              <a:rPr lang="en-US" dirty="0" smtClean="0"/>
              <a:t>K-12 </a:t>
            </a:r>
            <a:r>
              <a:rPr lang="en-US" dirty="0"/>
              <a:t>Schools</a:t>
            </a:r>
          </a:p>
          <a:p>
            <a:r>
              <a:rPr lang="en-US" dirty="0"/>
              <a:t> </a:t>
            </a:r>
            <a:r>
              <a:rPr lang="en-US" dirty="0" smtClean="0"/>
              <a:t>Other </a:t>
            </a:r>
            <a:r>
              <a:rPr lang="en-US" dirty="0"/>
              <a:t>Schools and Programs for special-needs children</a:t>
            </a:r>
          </a:p>
          <a:p>
            <a:r>
              <a:rPr lang="en-US" dirty="0"/>
              <a:t> </a:t>
            </a:r>
            <a:r>
              <a:rPr lang="en-US" dirty="0" smtClean="0"/>
              <a:t>Colleges </a:t>
            </a:r>
            <a:r>
              <a:rPr lang="en-US" dirty="0"/>
              <a:t>and Universities</a:t>
            </a:r>
          </a:p>
          <a:p>
            <a:r>
              <a:rPr lang="en-US" dirty="0" smtClean="0"/>
              <a:t>Military (2.7 million veterans have service-connected hearing disabilities)</a:t>
            </a:r>
            <a:endParaRPr lang="en-US" dirty="0"/>
          </a:p>
          <a:p>
            <a:r>
              <a:rPr lang="en-US" dirty="0" smtClean="0"/>
              <a:t>Local</a:t>
            </a:r>
            <a:r>
              <a:rPr lang="en-US" dirty="0"/>
              <a:t>, State, and Federal Government </a:t>
            </a:r>
            <a:r>
              <a:rPr lang="en-US" dirty="0" smtClean="0"/>
              <a:t>Agencies</a:t>
            </a:r>
          </a:p>
          <a:p>
            <a:r>
              <a:rPr lang="en-US" dirty="0" smtClean="0"/>
              <a:t>Industry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2" y="105855"/>
            <a:ext cx="7239000" cy="12398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Career as </a:t>
            </a:r>
            <a:r>
              <a:rPr lang="en-US" dirty="0" smtClean="0"/>
              <a:t>an Audiologist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80419" y="1690988"/>
            <a:ext cx="2463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Audiologist Children’s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Hospital Video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572" y="4169630"/>
            <a:ext cx="309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Audiologist in Schools </a:t>
            </a:r>
            <a:r>
              <a:rPr lang="en-US" dirty="0" smtClean="0">
                <a:solidFill>
                  <a:srgbClr val="0070C0"/>
                </a:solidFill>
              </a:rPr>
              <a:t>Video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01461" y="6301478"/>
            <a:ext cx="2527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Audiologist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Private Practice Video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XuhcK67MyKE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780419" y="27651"/>
            <a:ext cx="3048000" cy="1714500"/>
          </a:xfrm>
          <a:prstGeom prst="rect">
            <a:avLst/>
          </a:prstGeom>
        </p:spPr>
      </p:pic>
      <p:pic>
        <p:nvPicPr>
          <p:cNvPr id="12" name="7Yd0HYxoj6U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8780419" y="2448952"/>
            <a:ext cx="3048000" cy="1714500"/>
          </a:xfrm>
          <a:prstGeom prst="rect">
            <a:avLst/>
          </a:prstGeom>
        </p:spPr>
      </p:pic>
      <p:pic>
        <p:nvPicPr>
          <p:cNvPr id="13" name="AA3ZW9H4dxU"/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8769348" y="4586978"/>
            <a:ext cx="3048000" cy="1714500"/>
          </a:xfrm>
          <a:prstGeom prst="rect">
            <a:avLst/>
          </a:prstGeom>
        </p:spPr>
      </p:pic>
      <p:pic>
        <p:nvPicPr>
          <p:cNvPr id="14" name="ekFK94uXnnM"/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256212" y="2475725"/>
            <a:ext cx="3048000" cy="1714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33516" y="4368533"/>
            <a:ext cx="2360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Audiologist in Army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and University Video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304800"/>
            <a:ext cx="9829800" cy="938784"/>
          </a:xfrm>
        </p:spPr>
        <p:txBody>
          <a:bodyPr/>
          <a:lstStyle/>
          <a:p>
            <a:pPr algn="ctr"/>
            <a:r>
              <a:rPr lang="en-US" sz="2800" dirty="0" smtClean="0"/>
              <a:t>What’s the Job Outlook?    Will there be jobs?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512" y="1565560"/>
            <a:ext cx="9149176" cy="2930526"/>
          </a:xfrm>
        </p:spPr>
        <p:txBody>
          <a:bodyPr>
            <a:noAutofit/>
          </a:bodyPr>
          <a:lstStyle/>
          <a:p>
            <a:r>
              <a:rPr lang="en-US" sz="3200" dirty="0" smtClean="0"/>
              <a:t>GREAT JOB OUTLOOK!</a:t>
            </a:r>
          </a:p>
          <a:p>
            <a:r>
              <a:rPr lang="en-US" sz="3200" dirty="0"/>
              <a:t>Audiology job opportunities  growing 13% between 2019 and 2029 (Bureau Labor Statistics)- faster than average GROWING profession</a:t>
            </a:r>
          </a:p>
          <a:p>
            <a:r>
              <a:rPr lang="en-US" sz="3200" dirty="0" smtClean="0"/>
              <a:t>High</a:t>
            </a:r>
            <a:r>
              <a:rPr lang="en-US" sz="3200" dirty="0" smtClean="0"/>
              <a:t> </a:t>
            </a:r>
            <a:r>
              <a:rPr lang="en-US" sz="3200" dirty="0" smtClean="0"/>
              <a:t>Employment- you can find a job! Often </a:t>
            </a:r>
            <a:r>
              <a:rPr lang="en-US" sz="3200" dirty="0"/>
              <a:t>multiple job </a:t>
            </a:r>
            <a:r>
              <a:rPr lang="en-US" sz="3200" dirty="0" smtClean="0"/>
              <a:t>offers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378" y="4757169"/>
            <a:ext cx="3407621" cy="2070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812" y="4736807"/>
            <a:ext cx="2124075" cy="2090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612" y="4698909"/>
            <a:ext cx="2895600" cy="21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797" y="670477"/>
            <a:ext cx="8283272" cy="1066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Show me the MONEY –</a:t>
            </a:r>
            <a:br>
              <a:rPr lang="en-US" dirty="0" smtClean="0"/>
            </a:br>
            <a:r>
              <a:rPr lang="en-US" sz="2700" dirty="0" smtClean="0"/>
              <a:t>What are salaries like for </a:t>
            </a:r>
            <a:r>
              <a:rPr lang="en-US" sz="2700" dirty="0" smtClean="0"/>
              <a:t>audiologists? </a:t>
            </a:r>
            <a:endParaRPr lang="en-US" sz="27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4612" y="2621031"/>
            <a:ext cx="12114213" cy="3223676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Factors Influencing </a:t>
            </a:r>
            <a:r>
              <a:rPr lang="en-US" u="sng" dirty="0" smtClean="0"/>
              <a:t>Audiology Salaries</a:t>
            </a:r>
          </a:p>
          <a:p>
            <a:endParaRPr lang="en-US" u="sng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Rural </a:t>
            </a:r>
            <a:r>
              <a:rPr lang="en-US" dirty="0" smtClean="0"/>
              <a:t>vs Urban, need/degree of shortages,  and cost of living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Years of </a:t>
            </a:r>
            <a:r>
              <a:rPr lang="en-US" sz="2800" dirty="0" smtClean="0">
                <a:solidFill>
                  <a:schemeClr val="tx1"/>
                </a:solidFill>
              </a:rPr>
              <a:t>experience (1-3 years median = $72,000) </a:t>
            </a:r>
            <a:r>
              <a:rPr lang="en-US" sz="1600" dirty="0" smtClean="0">
                <a:solidFill>
                  <a:schemeClr val="tx1"/>
                </a:solidFill>
              </a:rPr>
              <a:t>ASHA 2018 Audiology Salary Survey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linical </a:t>
            </a:r>
            <a:r>
              <a:rPr lang="en-US" sz="2800" dirty="0" smtClean="0">
                <a:solidFill>
                  <a:schemeClr val="tx1"/>
                </a:solidFill>
              </a:rPr>
              <a:t>service provider </a:t>
            </a:r>
            <a:r>
              <a:rPr lang="en-US" sz="2800" dirty="0" smtClean="0">
                <a:solidFill>
                  <a:schemeClr val="tx1"/>
                </a:solidFill>
              </a:rPr>
              <a:t>($79, 095) vs supervisor/administrator ($104,293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1900" dirty="0">
                <a:solidFill>
                  <a:schemeClr val="tx1"/>
                </a:solidFill>
              </a:rPr>
              <a:t>ASHA 2018 Audiology Salary Survey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Setting (Hospitals $83,820, Educational Setting $81,190,  Physician/</a:t>
            </a:r>
            <a:r>
              <a:rPr lang="en-US" sz="2800" dirty="0" err="1" smtClean="0">
                <a:solidFill>
                  <a:schemeClr val="tx1"/>
                </a:solidFill>
              </a:rPr>
              <a:t>Tx</a:t>
            </a:r>
            <a:r>
              <a:rPr lang="en-US" sz="2800" dirty="0" smtClean="0">
                <a:solidFill>
                  <a:schemeClr val="tx1"/>
                </a:solidFill>
              </a:rPr>
              <a:t> offices $75,500) </a:t>
            </a:r>
            <a:r>
              <a:rPr lang="en-US" sz="1200" dirty="0" smtClean="0">
                <a:solidFill>
                  <a:schemeClr val="tx1"/>
                </a:solidFill>
              </a:rPr>
              <a:t>Bureau of Labor Statistics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Help! I Need Money Right Now: 40 Easy Ways For Fast Cash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609601"/>
            <a:ext cx="3328167" cy="2211736"/>
          </a:xfrm>
          <a:prstGeom prst="rect">
            <a:avLst/>
          </a:prstGeom>
        </p:spPr>
      </p:pic>
      <p:pic>
        <p:nvPicPr>
          <p:cNvPr id="10" name="Picture 9" descr="The Tax Man Cometh | IconDoI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87" y="670477"/>
            <a:ext cx="883754" cy="883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461" y="1737276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2019 US Bureau of Labor Statistics Reports 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Median Salary for </a:t>
            </a:r>
            <a:r>
              <a:rPr lang="en-US" sz="2400" b="1" dirty="0" smtClean="0">
                <a:solidFill>
                  <a:srgbClr val="00B050"/>
                </a:solidFill>
              </a:rPr>
              <a:t>Audiologist</a:t>
            </a:r>
            <a:r>
              <a:rPr lang="en-US" sz="2400" b="1" dirty="0" smtClean="0">
                <a:solidFill>
                  <a:srgbClr val="00B050"/>
                </a:solidFill>
              </a:rPr>
              <a:t>s </a:t>
            </a:r>
            <a:r>
              <a:rPr lang="en-US" sz="2400" b="1" dirty="0" smtClean="0">
                <a:solidFill>
                  <a:srgbClr val="00B050"/>
                </a:solidFill>
              </a:rPr>
              <a:t>was </a:t>
            </a:r>
            <a:r>
              <a:rPr lang="en-US" sz="2400" b="1" dirty="0">
                <a:solidFill>
                  <a:srgbClr val="00B050"/>
                </a:solidFill>
              </a:rPr>
              <a:t>$</a:t>
            </a:r>
            <a:r>
              <a:rPr lang="en-US" sz="2400" b="1" dirty="0" smtClean="0">
                <a:solidFill>
                  <a:srgbClr val="00B050"/>
                </a:solidFill>
              </a:rPr>
              <a:t>77,600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265" y="228791"/>
            <a:ext cx="6410278" cy="734568"/>
          </a:xfrm>
        </p:spPr>
        <p:txBody>
          <a:bodyPr/>
          <a:lstStyle/>
          <a:p>
            <a:pPr algn="ctr"/>
            <a:r>
              <a:rPr lang="en-US" dirty="0" smtClean="0"/>
              <a:t>TOP 5 reasons to be an </a:t>
            </a:r>
            <a:r>
              <a:rPr lang="en-US" dirty="0" smtClean="0"/>
              <a:t>AUDIOLOGIST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012" y="1146429"/>
            <a:ext cx="7772400" cy="52578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en-US" b="1" dirty="0" smtClean="0"/>
              <a:t>LOVE GOING TO WORK EVERY DAY to HELP </a:t>
            </a:r>
            <a:r>
              <a:rPr lang="en-US" dirty="0" smtClean="0"/>
              <a:t>people </a:t>
            </a:r>
            <a:r>
              <a:rPr lang="en-US" dirty="0" smtClean="0"/>
              <a:t>with hearing and  balance issues </a:t>
            </a:r>
            <a:r>
              <a:rPr lang="en-US" dirty="0" smtClean="0"/>
              <a:t>make a difference in their lives.  </a:t>
            </a:r>
          </a:p>
          <a:p>
            <a:pPr marL="457200" indent="-457200">
              <a:buAutoNum type="arabicParenR"/>
            </a:pPr>
            <a:r>
              <a:rPr lang="en-US" b="1" dirty="0" smtClean="0"/>
              <a:t>Flexibility</a:t>
            </a:r>
            <a:r>
              <a:rPr lang="en-US" dirty="0" smtClean="0"/>
              <a:t> – choose a </a:t>
            </a:r>
            <a:r>
              <a:rPr lang="en-US" dirty="0" smtClean="0"/>
              <a:t>job in a variety of settings and (hospitals, clinics, doctors office, school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r>
              <a:rPr lang="en-US" dirty="0" smtClean="0"/>
              <a:t>can work with a small or wide age range of clients.</a:t>
            </a:r>
          </a:p>
          <a:p>
            <a:pPr marL="457200" indent="-457200">
              <a:buAutoNum type="arabicParenR"/>
            </a:pPr>
            <a:r>
              <a:rPr lang="en-US" b="1" dirty="0" smtClean="0"/>
              <a:t>Never </a:t>
            </a:r>
            <a:r>
              <a:rPr lang="en-US" b="1" dirty="0" smtClean="0"/>
              <a:t>get burned out- </a:t>
            </a:r>
            <a:r>
              <a:rPr lang="en-US" dirty="0" smtClean="0"/>
              <a:t>if you are tired of one setting/population or age group, CHANGE jobs.  Jobs are available and will be in the future with growth anticipated.  Opportunities in administration.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 Often part of a </a:t>
            </a:r>
            <a:r>
              <a:rPr lang="en-US" sz="2400" b="1" dirty="0" smtClean="0"/>
              <a:t>TEAM</a:t>
            </a:r>
            <a:r>
              <a:rPr lang="en-US" sz="2400" dirty="0" smtClean="0"/>
              <a:t> in health care or school setting, but usually have a lot of autonomy and </a:t>
            </a:r>
            <a:r>
              <a:rPr lang="en-US" sz="2400" b="1" dirty="0" smtClean="0"/>
              <a:t>independence</a:t>
            </a:r>
            <a:r>
              <a:rPr lang="en-US" sz="2400" dirty="0" smtClean="0"/>
              <a:t> too.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dirty="0" smtClean="0"/>
              <a:t>5) Good </a:t>
            </a:r>
            <a:r>
              <a:rPr lang="en-US" sz="2400" b="1" dirty="0" smtClean="0"/>
              <a:t>salary</a:t>
            </a:r>
            <a:r>
              <a:rPr lang="en-US" sz="2400" dirty="0" smtClean="0"/>
              <a:t> 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5602" y="6019800"/>
            <a:ext cx="7746311" cy="820102"/>
          </a:xfrm>
        </p:spPr>
        <p:txBody>
          <a:bodyPr/>
          <a:lstStyle/>
          <a:p>
            <a:r>
              <a:rPr lang="en-US" dirty="0" smtClean="0"/>
              <a:t>Other great things about Being an </a:t>
            </a:r>
            <a:r>
              <a:rPr lang="en-US" dirty="0" smtClean="0"/>
              <a:t>AUDIOLOGIST</a:t>
            </a:r>
            <a:r>
              <a:rPr lang="en-US" dirty="0" smtClean="0"/>
              <a:t>……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0" y="76200"/>
            <a:ext cx="3267075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103" y="2993604"/>
            <a:ext cx="3234986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0080" y="152400"/>
            <a:ext cx="3168332" cy="539899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700" b="1" dirty="0" smtClean="0"/>
              <a:t>Want to be </a:t>
            </a:r>
            <a:r>
              <a:rPr lang="en-US" sz="2700" b="1" dirty="0" smtClean="0"/>
              <a:t>an Audiologist?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Join the  Department of Communication Disorders &amp; Sciences at Eastern Illinois </a:t>
            </a:r>
            <a:r>
              <a:rPr lang="en-US" sz="2700" b="1" dirty="0" smtClean="0"/>
              <a:t>University for your bachelor’s degree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(</a:t>
            </a:r>
            <a:r>
              <a:rPr lang="en-US" sz="2700" b="1" dirty="0" smtClean="0"/>
              <a:t>Audiology</a:t>
            </a:r>
            <a:r>
              <a:rPr lang="en-US" sz="2700" b="1" dirty="0" smtClean="0"/>
              <a:t> </a:t>
            </a:r>
            <a:r>
              <a:rPr lang="en-US" sz="2700" b="1" dirty="0" smtClean="0"/>
              <a:t>requires </a:t>
            </a:r>
            <a:r>
              <a:rPr lang="en-US" sz="2700" b="1" dirty="0" smtClean="0"/>
              <a:t>graduate study for a clinical Doctor of Audiology degree </a:t>
            </a:r>
            <a:r>
              <a:rPr lang="en-US" sz="2700" b="1" dirty="0" err="1" smtClean="0"/>
              <a:t>Au.D</a:t>
            </a:r>
            <a:r>
              <a:rPr lang="en-US" sz="2700" b="1" dirty="0" smtClean="0"/>
              <a:t>)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21109" y="4625787"/>
            <a:ext cx="5181601" cy="164605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-76200"/>
            <a:ext cx="838041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0</TotalTime>
  <Words>949</Words>
  <Application>Microsoft Office PowerPoint</Application>
  <PresentationFormat>Custom</PresentationFormat>
  <Paragraphs>75</Paragraphs>
  <Slides>12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Euphemia</vt:lpstr>
      <vt:lpstr>Math 16x9</vt:lpstr>
      <vt:lpstr>Audiology</vt:lpstr>
      <vt:lpstr>Please edit, delete, or add any slides or information in the presentation to make it work for you.  Thank-you for doing the presentation at your school!</vt:lpstr>
      <vt:lpstr>A Career as a  Audiologist</vt:lpstr>
      <vt:lpstr>A Career as an Audiologist</vt:lpstr>
      <vt:lpstr>A Career as an Audiologist</vt:lpstr>
      <vt:lpstr>PowerPoint Presentation</vt:lpstr>
      <vt:lpstr>Show me the MONEY – What are salaries like for audiologists? </vt:lpstr>
      <vt:lpstr>PowerPoint Presentation</vt:lpstr>
      <vt:lpstr>  Want to be an Audiologist? Join the  Department of Communication Disorders &amp; Sciences at Eastern Illinois University for your bachelor’s degree  (Audiology requires graduate study for a clinical Doctor of Audiology degree Au.D)</vt:lpstr>
      <vt:lpstr>WHY STUDY COMMUNICATION DISORDERS &amp; SCIENCE AT EIU?</vt:lpstr>
      <vt:lpstr>CONSIDER COMMUNICATION DISORDERS &amp; SCIENCES AT EIU  for undergraduate foundation for Audiology grad school &amp; Career Come to the department.  Meet students and visit with faculty. Check out: https://www.eiu.edu/commdis/index.php  for visit days and more information  work with adults, work with kids, travel abroad, do research, make memories </vt:lpstr>
      <vt:lpstr>OPTIONAL ACTIVITY- HEARING LOSS SIMULATIOR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2015-11-10T15:37:49Z</dcterms:created>
  <dcterms:modified xsi:type="dcterms:W3CDTF">2020-10-30T20:53:48Z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