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57" r:id="rId4"/>
    <p:sldId id="265" r:id="rId5"/>
    <p:sldId id="266" r:id="rId6"/>
    <p:sldId id="267" r:id="rId7"/>
    <p:sldId id="258" r:id="rId8"/>
    <p:sldId id="259" r:id="rId9"/>
    <p:sldId id="271" r:id="rId10"/>
    <p:sldId id="270" r:id="rId11"/>
    <p:sldId id="269" r:id="rId12"/>
    <p:sldId id="263" r:id="rId13"/>
    <p:sldId id="272" r:id="rId14"/>
    <p:sldId id="26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37"/>
    <p:restoredTop sz="94658"/>
  </p:normalViewPr>
  <p:slideViewPr>
    <p:cSldViewPr snapToGrid="0" snapToObjects="1">
      <p:cViewPr varScale="1">
        <p:scale>
          <a:sx n="103" d="100"/>
          <a:sy n="103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E34E43-44CB-184C-BDCE-3AC033525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35295-5F34-3443-B353-725EF88F2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57F78-90B7-3841-B38C-9103178A043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04187-01D8-E74E-81E4-AEB512CA4E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C2B9C-7BB2-5B49-9A39-6E324F229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00413-A624-354E-9450-FBBE7E2F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8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EF06E-9849-CB41-9525-65CEDF42A704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7E74-4270-104A-A43F-9912515E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67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1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6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7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2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E74-4270-104A-A43F-9912515E1D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34B0-16C8-FA48-B213-147013AFD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B0DF-9AD8-184E-B912-AFF7CF775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7ADAC-52FF-024E-B198-02201FFF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42CB-27AD-C346-A314-337F9AAA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9DF64-EC74-1A4F-8296-F1BA6E1F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36D2-E830-734A-8E13-363A9516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35FF3-6BCE-954A-B333-14705834E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1085A-F668-D946-A92B-EBAC946E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565B-D5DE-BC46-8D43-6EBFDAA4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A5A1E-151E-3F4C-9560-6B0C55BB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F082B-E2BB-B14C-827F-1A5AD44C4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EB7DB-A66B-B648-808F-34BEACCAD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F5FA3-D296-5946-994E-F8AF90D1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7B80E-D1C8-374E-8559-45557904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0A896-D621-8E49-BD89-C8EF66BE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51C1-413D-054B-AB89-50BD078E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A3CE5-74CC-794E-85DA-F059D41E1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DE8C5-91C8-3342-9A07-44CBDB35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5E0B-E2BF-7E43-BC6F-2E9D262C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0235-8013-F34A-9C8B-365936A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CD11-A437-934F-A528-23FB4822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9512D-4D1E-194D-81B7-6EFE5E7BB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3AD0-573D-FA4B-8591-C9EE95A9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C693C-99B6-6B47-A433-2573BF66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E068-4069-164A-8B70-CF43AC7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C517-3FDB-7749-B523-DBBA2DE7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9B5C-82ED-1E48-8EA7-7CF8DE543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05210-FDA8-8847-AEBD-B478F1EA2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A2B9F-720C-7140-8789-F1E801B4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3742-61AF-B041-989B-0D469D06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4F2E8-FCD3-CA43-A49E-99249EC3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FFDD-4854-FB4B-8C9F-C803BA9B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414A3-72CB-7F4C-A02F-0123AFAD8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6CD92-526A-464F-A63E-CC02C0873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E2CBE-313A-B645-B42E-7C48FA3C8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49B3B-3CAB-0E4F-A57A-FCE76133A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67A5C-3E2C-7745-8001-C343B84E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B43FE-6DF5-BD42-A27E-EEB9C4E7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24CDB-1E74-9647-8266-14DE9EA2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3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90D2-C2CF-B349-AFAC-A8613717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2AC2-D8C3-1C4C-9A60-D2EEF961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CAA64-C53C-8746-A678-716EFBF4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15A8-266D-714D-B04E-6DBB93C8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52FB3-251F-1A45-9656-1A20FDF3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DAD5A-7D35-3B47-B637-F1010C81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FB9C-E996-FB4B-A0B6-F208C72E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3A7E-FF86-6442-88BF-A8F1B17F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F826-376F-0241-BC38-0E385B977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B5DB0-3613-884D-9883-71407E36A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58FDE-5CC2-9B4B-A47D-D52D4E68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4FC6E-5B6A-E344-B779-D9844396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CAB50-EF1D-1948-96DE-3FAD64FE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0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2511-9AE1-3F40-8F07-2E10049E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E2C9C-437B-1F4E-B13F-87862EBF7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667C-A5C1-3C46-B861-C118C2EC6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6B575-E69D-3A45-8D22-46300EA9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0D9F2-8DAF-7249-A18B-29FD5D8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81703-0FB6-594F-9594-FA5FD3CF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33382-433C-B046-AE72-B86F3A89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A42E-482F-8A4E-9879-2677FB90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C10DA-8978-854D-BD6F-097916AB1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6AE25-CF94-4A4F-94EE-4A22AEA2D7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A57B-9BCF-1843-AA4B-7D9467346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2468-796D-8643-A0EF-B93ACBE8E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EAA8-BB36-004D-BF70-32E52044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B7B8-2CD1-BC48-8CAE-4739DA73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n-US" sz="3400" dirty="0"/>
              <a:t>Quick and Easy </a:t>
            </a:r>
            <a:br>
              <a:rPr lang="en-US" sz="3400" dirty="0"/>
            </a:br>
            <a:r>
              <a:rPr lang="en-US" sz="3400" b="1" dirty="0"/>
              <a:t>Digital Thesis Uploads:</a:t>
            </a:r>
            <a:br>
              <a:rPr lang="en-US" sz="3400" b="1" dirty="0"/>
            </a:br>
            <a:r>
              <a:rPr lang="en-US" sz="3400" b="1" dirty="0"/>
              <a:t>For Students and Faculty Advisors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D2B3F-F311-E843-B979-9A901C201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1" y="3398989"/>
            <a:ext cx="6455833" cy="352793"/>
          </a:xfrm>
        </p:spPr>
        <p:txBody>
          <a:bodyPr anchor="b">
            <a:normAutofit/>
          </a:bodyPr>
          <a:lstStyle/>
          <a:p>
            <a:pPr algn="l"/>
            <a:r>
              <a:rPr lang="en-US" sz="1600" dirty="0"/>
              <a:t>Library Services User Guide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7F24D-304B-994F-AA9D-1EEFD0D20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73" r="-1" b="28972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DAB1179-D686-9944-8700-04DD830DC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98" r="-2" b="-2"/>
          <a:stretch/>
        </p:blipFill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568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92ECA9-B153-FA48-8DE3-08A6A36D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861" y="1997091"/>
            <a:ext cx="5916959" cy="40345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763"/>
            <a:ext cx="4004388" cy="400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Clicking “I will review it” button takes you to a </a:t>
            </a:r>
            <a:r>
              <a:rPr lang="en-US" u="sng" dirty="0"/>
              <a:t>Submit Review</a:t>
            </a:r>
            <a:r>
              <a:rPr lang="en-US" dirty="0"/>
              <a:t> page and also sends you an </a:t>
            </a:r>
            <a:r>
              <a:rPr lang="en-US" u="sng" dirty="0"/>
              <a:t>Email </a:t>
            </a:r>
            <a:r>
              <a:rPr lang="en-US" dirty="0"/>
              <a:t>with a link to the Submit Review page if you want to review later.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You have 3 DAYS to review the thesis.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FE1C7F-8B51-034B-ADE5-1252A6129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42" y="303022"/>
            <a:ext cx="1270552" cy="16940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24ECCFA-7BDD-CA4F-B570-7C7494F5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93" y="383085"/>
            <a:ext cx="4471448" cy="1325563"/>
          </a:xfrm>
        </p:spPr>
        <p:txBody>
          <a:bodyPr/>
          <a:lstStyle/>
          <a:p>
            <a:r>
              <a:rPr lang="en-US" dirty="0"/>
              <a:t>For the </a:t>
            </a:r>
            <a:br>
              <a:rPr lang="en-US" dirty="0"/>
            </a:br>
            <a:r>
              <a:rPr lang="en-US" dirty="0"/>
              <a:t>THESIS ADVISOR:</a:t>
            </a:r>
          </a:p>
        </p:txBody>
      </p:sp>
    </p:spTree>
    <p:extLst>
      <p:ext uri="{BB962C8B-B14F-4D97-AF65-F5344CB8AC3E}">
        <p14:creationId xmlns:p14="http://schemas.microsoft.com/office/powerpoint/2010/main" val="1351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716A0-F834-5C49-85BC-386057FB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82" y="2280599"/>
            <a:ext cx="4964121" cy="3267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0599"/>
            <a:ext cx="6726382" cy="400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4. Clicking the Submit Review button takes you to the Thesis Approval page.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in one of the following:</a:t>
            </a:r>
          </a:p>
          <a:p>
            <a:pPr marL="0" indent="0">
              <a:buNone/>
            </a:pPr>
            <a:r>
              <a:rPr lang="en-US" dirty="0"/>
              <a:t>	Yes, Accept Thesis</a:t>
            </a:r>
          </a:p>
          <a:p>
            <a:pPr marL="0" indent="0">
              <a:buNone/>
            </a:pPr>
            <a:r>
              <a:rPr lang="en-US" dirty="0"/>
              <a:t>	Yes, Accept Thesis with 1 Year Embargo</a:t>
            </a:r>
          </a:p>
          <a:p>
            <a:pPr marL="0" indent="0">
              <a:buNone/>
            </a:pPr>
            <a:r>
              <a:rPr lang="en-US" dirty="0"/>
              <a:t>	Yes, Accept Thesis with 2 Years Embargo</a:t>
            </a:r>
          </a:p>
          <a:p>
            <a:pPr marL="0" indent="0">
              <a:buNone/>
            </a:pPr>
            <a:r>
              <a:rPr lang="en-US" dirty="0"/>
              <a:t>	No, Reject Thesis</a:t>
            </a:r>
          </a:p>
          <a:p>
            <a:pPr marL="0" indent="0">
              <a:buNone/>
            </a:pPr>
            <a:r>
              <a:rPr lang="en-US" dirty="0"/>
              <a:t>Then click Submit.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AE2FB8-1131-6F4E-A5FB-C75867ECF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42" y="303022"/>
            <a:ext cx="1270552" cy="16940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AF30E85-B48E-3041-8CD1-17261614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93" y="383085"/>
            <a:ext cx="4471448" cy="1325563"/>
          </a:xfrm>
        </p:spPr>
        <p:txBody>
          <a:bodyPr/>
          <a:lstStyle/>
          <a:p>
            <a:r>
              <a:rPr lang="en-US" dirty="0"/>
              <a:t>For the </a:t>
            </a:r>
            <a:br>
              <a:rPr lang="en-US" dirty="0"/>
            </a:br>
            <a:r>
              <a:rPr lang="en-US" dirty="0"/>
              <a:t>THESIS ADVISOR:</a:t>
            </a:r>
          </a:p>
        </p:txBody>
      </p:sp>
    </p:spTree>
    <p:extLst>
      <p:ext uri="{BB962C8B-B14F-4D97-AF65-F5344CB8AC3E}">
        <p14:creationId xmlns:p14="http://schemas.microsoft.com/office/powerpoint/2010/main" val="3536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B749-14D6-C148-8B63-A5F75693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is Published After: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E932E-A361-5749-A08E-9738DAE1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1" y="1546656"/>
            <a:ext cx="10407431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Metadata (Thesis title, degree, etc.) information is approved by Library staff</a:t>
            </a:r>
          </a:p>
          <a:p>
            <a:r>
              <a:rPr lang="en-US" dirty="0"/>
              <a:t>Student has paid Upload Fee</a:t>
            </a:r>
          </a:p>
          <a:p>
            <a:r>
              <a:rPr lang="en-US" dirty="0"/>
              <a:t>Thesis Advisor has submitted Acceptance on Thesis Approval page</a:t>
            </a:r>
          </a:p>
        </p:txBody>
      </p:sp>
    </p:spTree>
    <p:extLst>
      <p:ext uri="{BB962C8B-B14F-4D97-AF65-F5344CB8AC3E}">
        <p14:creationId xmlns:p14="http://schemas.microsoft.com/office/powerpoint/2010/main" val="408246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B749-14D6-C148-8B63-A5F75693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Thesis is Published: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E932E-A361-5749-A08E-9738DAE1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1" y="1546656"/>
            <a:ext cx="10407431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Student receives Email notice</a:t>
            </a:r>
          </a:p>
          <a:p>
            <a:r>
              <a:rPr lang="en-US" dirty="0"/>
              <a:t>Thesis Advisor is </a:t>
            </a:r>
            <a:r>
              <a:rPr lang="en-US" dirty="0" err="1"/>
              <a:t>CC’d</a:t>
            </a:r>
            <a:r>
              <a:rPr lang="en-US" dirty="0"/>
              <a:t> Email notice automatically</a:t>
            </a:r>
          </a:p>
          <a:p>
            <a:r>
              <a:rPr lang="en-US" dirty="0"/>
              <a:t>Email notice is forwarded to Graduate School staff Lana Beasley and Lori Henderson, and to Graduate Coordinator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7680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BD1-01C4-0B43-BF1C-A6CE37FB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539177" cy="4351338"/>
          </a:xfrm>
        </p:spPr>
        <p:txBody>
          <a:bodyPr>
            <a:normAutofit/>
          </a:bodyPr>
          <a:lstStyle/>
          <a:p>
            <a:r>
              <a:rPr lang="en-US" dirty="0"/>
              <a:t>Students</a:t>
            </a:r>
          </a:p>
          <a:p>
            <a:pPr lvl="1"/>
            <a:r>
              <a:rPr lang="en-US" dirty="0"/>
              <a:t>EASY – Pay upload fee online and upload to The Keep via easy form</a:t>
            </a:r>
          </a:p>
          <a:p>
            <a:pPr lvl="1"/>
            <a:r>
              <a:rPr lang="en-US" dirty="0"/>
              <a:t>LESS STRESS – no more special paper to get or running around last minute for signatures</a:t>
            </a:r>
          </a:p>
          <a:p>
            <a:pPr lvl="1"/>
            <a:r>
              <a:rPr lang="en-US" dirty="0"/>
              <a:t>CHEAP - $25 upload fee versus ~$60 for print </a:t>
            </a:r>
            <a:r>
              <a:rPr lang="en-US" dirty="0" err="1"/>
              <a:t>depositingDirect</a:t>
            </a:r>
            <a:r>
              <a:rPr lang="en-US" dirty="0"/>
              <a:t> embargo if needed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EASY – Email notices with links</a:t>
            </a:r>
          </a:p>
          <a:p>
            <a:pPr lvl="1"/>
            <a:r>
              <a:rPr lang="en-US" dirty="0"/>
              <a:t>SIMPLE – Click buttons and Type in one-line Approval of Submission</a:t>
            </a:r>
          </a:p>
        </p:txBody>
      </p:sp>
    </p:spTree>
    <p:extLst>
      <p:ext uri="{BB962C8B-B14F-4D97-AF65-F5344CB8AC3E}">
        <p14:creationId xmlns:p14="http://schemas.microsoft.com/office/powerpoint/2010/main" val="329537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7EB83-8FDE-9649-9AE4-6012F2A3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Questions? </a:t>
            </a:r>
            <a:r>
              <a:rPr lang="en-US" sz="4000" dirty="0">
                <a:solidFill>
                  <a:schemeClr val="bg2"/>
                </a:solidFill>
              </a:rPr>
              <a:t>For the Spring 2020 semester contact Ellen Corrigan or Stacey Knight-Davis at </a:t>
            </a:r>
            <a:r>
              <a:rPr lang="en-US" sz="4000" dirty="0" err="1">
                <a:solidFill>
                  <a:schemeClr val="bg2"/>
                </a:solidFill>
              </a:rPr>
              <a:t>thekeep@eiu.edu</a:t>
            </a:r>
            <a:endParaRPr lang="en-US" sz="4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372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DCFF-7814-214C-A9D6-AFAA6194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Depositing of Theses: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71302-7541-0343-BB28-471A69953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19400" cy="4351338"/>
          </a:xfrm>
        </p:spPr>
        <p:txBody>
          <a:bodyPr/>
          <a:lstStyle/>
          <a:p>
            <a:r>
              <a:rPr lang="en-US" dirty="0"/>
              <a:t>For the Student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1B412E-33C1-E14F-A45D-B8FFFE915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27715" y="2470392"/>
            <a:ext cx="2301285" cy="3061804"/>
          </a:xfr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53D041-9E84-4E4F-9FD1-A94719DE0128}"/>
              </a:ext>
            </a:extLst>
          </p:cNvPr>
          <p:cNvSpPr txBox="1">
            <a:spLocks/>
          </p:cNvSpPr>
          <p:nvPr/>
        </p:nvSpPr>
        <p:spPr>
          <a:xfrm>
            <a:off x="4570708" y="1825625"/>
            <a:ext cx="44763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the Faculty Advisor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7EE42-D934-4C46-A169-6C1CF3855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823" y="2470392"/>
            <a:ext cx="2296353" cy="30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BD1-01C4-0B43-BF1C-A6CE37F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09" y="508578"/>
            <a:ext cx="330062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For the STUDENT: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0" y="2363805"/>
            <a:ext cx="4004388" cy="32778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“Masters Theses” in The Keep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E99A5C7-8C98-7546-80F3-FAF328E52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03" r="20594"/>
          <a:stretch/>
        </p:blipFill>
        <p:spPr>
          <a:xfrm>
            <a:off x="559419" y="402407"/>
            <a:ext cx="1199864" cy="153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7C6AF-7AC8-4349-8BC8-544D90361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18" y="402407"/>
            <a:ext cx="5763491" cy="5798544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3103B07A-1582-844B-86AA-FFA51A0C0FE3}"/>
              </a:ext>
            </a:extLst>
          </p:cNvPr>
          <p:cNvSpPr/>
          <p:nvPr/>
        </p:nvSpPr>
        <p:spPr>
          <a:xfrm>
            <a:off x="8176267" y="3057421"/>
            <a:ext cx="706582" cy="29094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BD1-01C4-0B43-BF1C-A6CE37F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09" y="508578"/>
            <a:ext cx="330062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For the STUDENT: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0" y="2363805"/>
            <a:ext cx="4004388" cy="32778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Click to Review Submission Guidelines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14C205-9EE4-8F4D-B799-950B39AF2CA1}"/>
              </a:ext>
            </a:extLst>
          </p:cNvPr>
          <p:cNvGrpSpPr/>
          <p:nvPr/>
        </p:nvGrpSpPr>
        <p:grpSpPr>
          <a:xfrm>
            <a:off x="987420" y="3248058"/>
            <a:ext cx="3725080" cy="2923310"/>
            <a:chOff x="5224956" y="1136073"/>
            <a:chExt cx="6327780" cy="4364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B52546-581B-0147-8F5F-535A163B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956" y="1136073"/>
              <a:ext cx="6327780" cy="4364182"/>
            </a:xfrm>
            <a:prstGeom prst="rect">
              <a:avLst/>
            </a:prstGeom>
          </p:spPr>
        </p:pic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32A50E5E-021D-004C-85EE-A391D6EC7DE2}"/>
                </a:ext>
              </a:extLst>
            </p:cNvPr>
            <p:cNvSpPr/>
            <p:nvPr/>
          </p:nvSpPr>
          <p:spPr>
            <a:xfrm>
              <a:off x="6553200" y="2815936"/>
              <a:ext cx="706582" cy="29094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E99A5C7-8C98-7546-80F3-FAF328E52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03" r="20594"/>
          <a:stretch/>
        </p:blipFill>
        <p:spPr>
          <a:xfrm>
            <a:off x="559419" y="402407"/>
            <a:ext cx="1199864" cy="1537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EE30A-E7F3-8F4B-99D4-9D518B8FC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122" y="180299"/>
            <a:ext cx="5941424" cy="6135518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203B3B1B-AE73-A348-AA21-2A6D67FE4DFF}"/>
              </a:ext>
            </a:extLst>
          </p:cNvPr>
          <p:cNvSpPr/>
          <p:nvPr/>
        </p:nvSpPr>
        <p:spPr>
          <a:xfrm rot="8829593">
            <a:off x="3988431" y="2817244"/>
            <a:ext cx="3663801" cy="41312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BD1-01C4-0B43-BF1C-A6CE37F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09" y="508578"/>
            <a:ext cx="330062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For the STUDENT: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24" y="2336096"/>
            <a:ext cx="4601806" cy="32778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Click to Pay Thesis Upload Fee (e-commerce store)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791CF6-9296-F345-BA0B-098174AC76E6}"/>
              </a:ext>
            </a:extLst>
          </p:cNvPr>
          <p:cNvGrpSpPr/>
          <p:nvPr/>
        </p:nvGrpSpPr>
        <p:grpSpPr>
          <a:xfrm>
            <a:off x="606807" y="3249727"/>
            <a:ext cx="3972507" cy="3136450"/>
            <a:chOff x="5864220" y="1136073"/>
            <a:chExt cx="6327780" cy="4364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B52546-581B-0147-8F5F-535A163B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4220" y="1136073"/>
              <a:ext cx="6327780" cy="4364182"/>
            </a:xfrm>
            <a:prstGeom prst="rect">
              <a:avLst/>
            </a:prstGeom>
          </p:spPr>
        </p:pic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32A50E5E-021D-004C-85EE-A391D6EC7DE2}"/>
                </a:ext>
              </a:extLst>
            </p:cNvPr>
            <p:cNvSpPr/>
            <p:nvPr/>
          </p:nvSpPr>
          <p:spPr>
            <a:xfrm>
              <a:off x="7204364" y="2926773"/>
              <a:ext cx="706582" cy="29094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E99A5C7-8C98-7546-80F3-FAF328E52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03" r="20594"/>
          <a:stretch/>
        </p:blipFill>
        <p:spPr>
          <a:xfrm>
            <a:off x="559419" y="402407"/>
            <a:ext cx="1199864" cy="1537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FC7A62-0287-E84E-AFF7-08234C172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522" y="443879"/>
            <a:ext cx="6341251" cy="6368436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3C46EA8F-F15D-794E-8B76-8032A3B46389}"/>
              </a:ext>
            </a:extLst>
          </p:cNvPr>
          <p:cNvSpPr/>
          <p:nvPr/>
        </p:nvSpPr>
        <p:spPr>
          <a:xfrm rot="8827108">
            <a:off x="3552279" y="3609868"/>
            <a:ext cx="2419010" cy="32232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BD1-01C4-0B43-BF1C-A6CE37F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09" y="508578"/>
            <a:ext cx="330062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For the STUDENT: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0" y="2363805"/>
            <a:ext cx="4004388" cy="32778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Click to Submit Thesis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38AC14-9923-FC40-BAE4-62455CA33025}"/>
              </a:ext>
            </a:extLst>
          </p:cNvPr>
          <p:cNvGrpSpPr/>
          <p:nvPr/>
        </p:nvGrpSpPr>
        <p:grpSpPr>
          <a:xfrm>
            <a:off x="987420" y="2880535"/>
            <a:ext cx="4155010" cy="3184661"/>
            <a:chOff x="5224956" y="1136073"/>
            <a:chExt cx="6327780" cy="4364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B52546-581B-0147-8F5F-535A163B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956" y="1136073"/>
              <a:ext cx="6327780" cy="4364182"/>
            </a:xfrm>
            <a:prstGeom prst="rect">
              <a:avLst/>
            </a:prstGeom>
          </p:spPr>
        </p:pic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32A50E5E-021D-004C-85EE-A391D6EC7DE2}"/>
                </a:ext>
              </a:extLst>
            </p:cNvPr>
            <p:cNvSpPr/>
            <p:nvPr/>
          </p:nvSpPr>
          <p:spPr>
            <a:xfrm>
              <a:off x="6276109" y="3051464"/>
              <a:ext cx="706582" cy="29094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E99A5C7-8C98-7546-80F3-FAF328E52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03" r="20594"/>
          <a:stretch/>
        </p:blipFill>
        <p:spPr>
          <a:xfrm>
            <a:off x="559419" y="402407"/>
            <a:ext cx="1199864" cy="1537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86E3A1-20E2-374D-8605-97D832E1D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49" y="254288"/>
            <a:ext cx="5089307" cy="5112068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83A28309-44CA-9A4A-A517-41C38B9AA226}"/>
              </a:ext>
            </a:extLst>
          </p:cNvPr>
          <p:cNvSpPr/>
          <p:nvPr/>
        </p:nvSpPr>
        <p:spPr>
          <a:xfrm rot="8641715">
            <a:off x="4406834" y="3098598"/>
            <a:ext cx="3095708" cy="36711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85386D-B09A-1C4E-A4E7-D38B87DE73FE}"/>
              </a:ext>
            </a:extLst>
          </p:cNvPr>
          <p:cNvSpPr txBox="1">
            <a:spLocks/>
          </p:cNvSpPr>
          <p:nvPr/>
        </p:nvSpPr>
        <p:spPr>
          <a:xfrm>
            <a:off x="6698780" y="5533363"/>
            <a:ext cx="4004388" cy="106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Fill in fields and select from drop down menus, then upload your thesis document, then submit</a:t>
            </a:r>
          </a:p>
        </p:txBody>
      </p:sp>
    </p:spTree>
    <p:extLst>
      <p:ext uri="{BB962C8B-B14F-4D97-AF65-F5344CB8AC3E}">
        <p14:creationId xmlns:p14="http://schemas.microsoft.com/office/powerpoint/2010/main" val="4937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243"/>
            <a:ext cx="4004388" cy="38367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OPTIONAL: For Personal Copies and/or Department-required print copies, order from </a:t>
            </a:r>
            <a:r>
              <a:rPr lang="en-US" dirty="0" err="1"/>
              <a:t>thesisondemand.com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83E0F6-C4F3-FE46-9B0F-A949BBE5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03" r="20594"/>
          <a:stretch/>
        </p:blipFill>
        <p:spPr>
          <a:xfrm>
            <a:off x="559419" y="402407"/>
            <a:ext cx="1199864" cy="15379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F89472-9C69-B046-898B-D2EE3067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09" y="508578"/>
            <a:ext cx="330062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For the STUDENT: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8B862-9819-7048-9663-E5622F026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798" y="508578"/>
            <a:ext cx="6108002" cy="5288244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84905003-45FE-674F-AE7C-2B8C4BA71117}"/>
              </a:ext>
            </a:extLst>
          </p:cNvPr>
          <p:cNvSpPr/>
          <p:nvPr/>
        </p:nvSpPr>
        <p:spPr>
          <a:xfrm>
            <a:off x="6928361" y="2785588"/>
            <a:ext cx="1315094" cy="4702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BD1-01C4-0B43-BF1C-A6CE37FB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93" y="383085"/>
            <a:ext cx="4471448" cy="1325563"/>
          </a:xfrm>
        </p:spPr>
        <p:txBody>
          <a:bodyPr/>
          <a:lstStyle/>
          <a:p>
            <a:r>
              <a:rPr lang="en-US" dirty="0"/>
              <a:t>For the </a:t>
            </a:r>
            <a:br>
              <a:rPr lang="en-US" dirty="0"/>
            </a:br>
            <a:r>
              <a:rPr lang="en-US" dirty="0"/>
              <a:t>THESIS ADVISOR: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71672B-280D-9B4E-89ED-989F0FC62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81" y="1886089"/>
            <a:ext cx="5000601" cy="39624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763"/>
            <a:ext cx="4004388" cy="4007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You will receive an email </a:t>
            </a:r>
            <a:r>
              <a:rPr lang="en-US" u="sng" dirty="0"/>
              <a:t>Request to Review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Note: The email includes a link for accepting the review and a statement noting the student request to embargo (none, 1 year, or 2 years)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5CEAC2-A9A9-A642-B3B4-755F0BAFC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42" y="303022"/>
            <a:ext cx="1270552" cy="16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5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71672B-280D-9B4E-89ED-989F0FC62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00" y="1581289"/>
            <a:ext cx="4426013" cy="3507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B30DE-744B-A143-B608-89603F06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517" y="1581289"/>
            <a:ext cx="6266164" cy="35670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CEAC-EA9B-7B48-B598-50AC2E97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763"/>
            <a:ext cx="4004388" cy="400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Clicking the link in the email takes you to a webpage to </a:t>
            </a:r>
            <a:r>
              <a:rPr lang="en-US" u="sng" dirty="0"/>
              <a:t>Accept Review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000" dirty="0"/>
              <a:t>Download the PDF for review. Click the “I will review it” button.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6C4A1-5E07-584F-93BC-4E26ED84F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42" y="303022"/>
            <a:ext cx="1270552" cy="16940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F52A50-DFAB-3D46-ACFD-C8596D4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93" y="383085"/>
            <a:ext cx="4471448" cy="1325563"/>
          </a:xfrm>
        </p:spPr>
        <p:txBody>
          <a:bodyPr/>
          <a:lstStyle/>
          <a:p>
            <a:r>
              <a:rPr lang="en-US" dirty="0"/>
              <a:t>For the </a:t>
            </a:r>
            <a:br>
              <a:rPr lang="en-US" dirty="0"/>
            </a:br>
            <a:r>
              <a:rPr lang="en-US" dirty="0"/>
              <a:t>THESIS ADVISOR:</a:t>
            </a:r>
          </a:p>
        </p:txBody>
      </p:sp>
    </p:spTree>
    <p:extLst>
      <p:ext uri="{BB962C8B-B14F-4D97-AF65-F5344CB8AC3E}">
        <p14:creationId xmlns:p14="http://schemas.microsoft.com/office/powerpoint/2010/main" val="10931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479</Words>
  <Application>Microsoft Office PowerPoint</Application>
  <PresentationFormat>Widescreen</PresentationFormat>
  <Paragraphs>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Quick and Easy  Digital Thesis Uploads: For Students and Faculty Advisors</vt:lpstr>
      <vt:lpstr>Digital Depositing of Theses: </vt:lpstr>
      <vt:lpstr>For the STUDENT:</vt:lpstr>
      <vt:lpstr>For the STUDENT:</vt:lpstr>
      <vt:lpstr>For the STUDENT:</vt:lpstr>
      <vt:lpstr>For the STUDENT:</vt:lpstr>
      <vt:lpstr>For the STUDENT:</vt:lpstr>
      <vt:lpstr>For the  THESIS ADVISOR:</vt:lpstr>
      <vt:lpstr>For the  THESIS ADVISOR:</vt:lpstr>
      <vt:lpstr>For the  THESIS ADVISOR:</vt:lpstr>
      <vt:lpstr>For the  THESIS ADVISOR:</vt:lpstr>
      <vt:lpstr>Thesis is Published After:</vt:lpstr>
      <vt:lpstr>When the Thesis is Published:</vt:lpstr>
      <vt:lpstr>Benefits:</vt:lpstr>
      <vt:lpstr>Questions? For the Spring 2020 semester contact Ellen Corrigan or Stacey Knight-Davis at thekeep@eiu.edu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and Easy  Digital Thesis Uploads</dc:title>
  <dc:creator>Todd A Bruns</dc:creator>
  <cp:lastModifiedBy>Derrick L Douros</cp:lastModifiedBy>
  <cp:revision>32</cp:revision>
  <dcterms:created xsi:type="dcterms:W3CDTF">2019-06-26T19:45:31Z</dcterms:created>
  <dcterms:modified xsi:type="dcterms:W3CDTF">2020-01-17T19:10:31Z</dcterms:modified>
</cp:coreProperties>
</file>